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8" r:id="rId5"/>
    <p:sldId id="269" r:id="rId6"/>
    <p:sldId id="259" r:id="rId7"/>
    <p:sldId id="270" r:id="rId8"/>
    <p:sldId id="260" r:id="rId9"/>
    <p:sldId id="271" r:id="rId10"/>
    <p:sldId id="272" r:id="rId11"/>
    <p:sldId id="261" r:id="rId12"/>
    <p:sldId id="262"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515155"/>
            <a:ext cx="7766936" cy="3670479"/>
          </a:xfrm>
        </p:spPr>
        <p:txBody>
          <a:bodyPr/>
          <a:lstStyle/>
          <a:p>
            <a:pPr algn="ct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Randomized, Double-blind Trial Of Olanzapine Versus Placebo In Patients Prodromal  Symptomatic For Psychosis </a:t>
            </a:r>
            <a:r>
              <a:rPr lang="en-US" sz="2800" dirty="0"/>
              <a:t/>
            </a:r>
            <a:br>
              <a:rPr lang="en-US" sz="2800" dirty="0"/>
            </a:br>
            <a:endParaRPr lang="en-US" sz="2800" dirty="0">
              <a:solidFill>
                <a:schemeClr val="accent2"/>
              </a:solidFill>
            </a:endParaRPr>
          </a:p>
        </p:txBody>
      </p:sp>
      <p:sp>
        <p:nvSpPr>
          <p:cNvPr id="3" name="Subtitle 2"/>
          <p:cNvSpPr>
            <a:spLocks noGrp="1"/>
          </p:cNvSpPr>
          <p:nvPr>
            <p:ph type="subTitle" idx="1"/>
          </p:nvPr>
        </p:nvSpPr>
        <p:spPr>
          <a:xfrm>
            <a:off x="1507067" y="1159099"/>
            <a:ext cx="7766936" cy="5280339"/>
          </a:xfrm>
        </p:spPr>
        <p:txBody>
          <a:bodyPr>
            <a:normAutofit/>
          </a:bodyPr>
          <a:lstStyle/>
          <a:p>
            <a:pPr algn="ctr"/>
            <a:endParaRPr lang="en-US" sz="3600" dirty="0" smtClean="0">
              <a:solidFill>
                <a:schemeClr val="accent2"/>
              </a:solidFill>
            </a:endParaRPr>
          </a:p>
          <a:p>
            <a:pPr algn="ctr"/>
            <a:endParaRPr lang="en-US" sz="3600" dirty="0">
              <a:solidFill>
                <a:schemeClr val="accent2"/>
              </a:solidFill>
            </a:endParaRPr>
          </a:p>
          <a:p>
            <a:pPr algn="ctr"/>
            <a:endParaRPr lang="en-US" sz="3600" dirty="0" smtClean="0">
              <a:solidFill>
                <a:schemeClr val="accent2"/>
              </a:solidFill>
            </a:endParaRPr>
          </a:p>
          <a:p>
            <a:pPr algn="ctr"/>
            <a:r>
              <a:rPr lang="en-US" sz="2800" dirty="0" smtClean="0">
                <a:solidFill>
                  <a:schemeClr val="accent1"/>
                </a:solidFill>
              </a:rPr>
              <a:t>Name</a:t>
            </a:r>
          </a:p>
          <a:p>
            <a:pPr algn="ctr"/>
            <a:r>
              <a:rPr lang="en-US" sz="2800" dirty="0" smtClean="0">
                <a:solidFill>
                  <a:schemeClr val="accent1"/>
                </a:solidFill>
              </a:rPr>
              <a:t>Institution</a:t>
            </a:r>
          </a:p>
          <a:p>
            <a:pPr algn="ctr"/>
            <a:r>
              <a:rPr lang="en-US" sz="2800" dirty="0" smtClean="0">
                <a:solidFill>
                  <a:schemeClr val="accent1"/>
                </a:solidFill>
              </a:rPr>
              <a:t>Professor</a:t>
            </a:r>
          </a:p>
          <a:p>
            <a:pPr algn="ctr"/>
            <a:r>
              <a:rPr lang="en-US" sz="2800" dirty="0" smtClean="0">
                <a:solidFill>
                  <a:schemeClr val="accent1"/>
                </a:solidFill>
              </a:rPr>
              <a:t>Date</a:t>
            </a:r>
          </a:p>
          <a:p>
            <a:endParaRPr lang="en-US" dirty="0"/>
          </a:p>
        </p:txBody>
      </p:sp>
    </p:spTree>
    <p:extLst>
      <p:ext uri="{BB962C8B-B14F-4D97-AF65-F5344CB8AC3E}">
        <p14:creationId xmlns:p14="http://schemas.microsoft.com/office/powerpoint/2010/main" val="2278167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Introduction</a:t>
            </a:r>
            <a:endParaRPr lang="en-US" sz="6000" dirty="0"/>
          </a:p>
        </p:txBody>
      </p:sp>
      <p:sp>
        <p:nvSpPr>
          <p:cNvPr id="3" name="Content Placeholder 2"/>
          <p:cNvSpPr>
            <a:spLocks noGrp="1"/>
          </p:cNvSpPr>
          <p:nvPr>
            <p:ph idx="1"/>
          </p:nvPr>
        </p:nvSpPr>
        <p:spPr/>
        <p:txBody>
          <a:bodyPr>
            <a:normAutofit/>
          </a:bodyPr>
          <a:lstStyle/>
          <a:p>
            <a:r>
              <a:rPr lang="en-US" sz="2000" dirty="0"/>
              <a:t>T</a:t>
            </a:r>
            <a:r>
              <a:rPr lang="en-US" sz="2000" dirty="0" smtClean="0"/>
              <a:t>he paper hypothesizes that olanzapine is efficient in both delaying and preventing psychosis which could result from conversion</a:t>
            </a:r>
          </a:p>
          <a:p>
            <a:r>
              <a:rPr lang="en-US" sz="2000" dirty="0" smtClean="0"/>
              <a:t>The paper also hypothesizes that olanzapine is efficient in reducing symptoms  in individuals who have prodromal symptoms of schizophrenia</a:t>
            </a:r>
          </a:p>
          <a:p>
            <a:r>
              <a:rPr lang="en-US" sz="2000" dirty="0" smtClean="0"/>
              <a:t>The title of the article is randomized, double-blind trial of olanzapine versus placebo in patients prodromal  symptomatic for psychosis</a:t>
            </a:r>
            <a:endParaRPr lang="en-US" sz="2000" dirty="0"/>
          </a:p>
          <a:p>
            <a:r>
              <a:rPr lang="en-US" dirty="0" smtClean="0"/>
              <a:t> </a:t>
            </a:r>
            <a:endParaRPr lang="en-US" dirty="0"/>
          </a:p>
        </p:txBody>
      </p:sp>
    </p:spTree>
    <p:extLst>
      <p:ext uri="{BB962C8B-B14F-4D97-AF65-F5344CB8AC3E}">
        <p14:creationId xmlns:p14="http://schemas.microsoft.com/office/powerpoint/2010/main" val="37133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Introduction</a:t>
            </a:r>
            <a:endParaRPr lang="en-US" sz="6000" dirty="0"/>
          </a:p>
        </p:txBody>
      </p:sp>
      <p:sp>
        <p:nvSpPr>
          <p:cNvPr id="3" name="Content Placeholder 2"/>
          <p:cNvSpPr>
            <a:spLocks noGrp="1"/>
          </p:cNvSpPr>
          <p:nvPr>
            <p:ph idx="1"/>
          </p:nvPr>
        </p:nvSpPr>
        <p:spPr/>
        <p:txBody>
          <a:bodyPr>
            <a:normAutofit/>
          </a:bodyPr>
          <a:lstStyle/>
          <a:p>
            <a:r>
              <a:rPr lang="en-US" sz="2000" dirty="0" smtClean="0"/>
              <a:t>The article is authored by many authors including; Thomas H. McGlashan who is a masters degree holder, Robert B.Zipursky</a:t>
            </a:r>
            <a:r>
              <a:rPr lang="en-US" sz="2000" dirty="0"/>
              <a:t> </a:t>
            </a:r>
            <a:r>
              <a:rPr lang="en-US" sz="2000" dirty="0" smtClean="0"/>
              <a:t>who is also a masters degree holder, Diana Perkins also a masters degree holder, Jean Addington a PHD holder, Tandy Miller a PHD holder, and Scott, W.Woods a masters degree holder</a:t>
            </a:r>
          </a:p>
          <a:p>
            <a:r>
              <a:rPr lang="en-US" sz="2000" dirty="0" smtClean="0"/>
              <a:t>Keith A.Hawkins who holds a degree in Psychology, Ralph Hoffman a masters degree holder, Adrian Preda a masters degree holder, Irvin Epstein a masters degree holder, Donald Addington a masters degree holder, Stacy Lindborg  a PHD holder, Quynh Trzaskoma, Mauricio Tohen a masters degree holder and Alan Breier also a masters degree holder are also co-authors. </a:t>
            </a:r>
            <a:endParaRPr lang="en-US" sz="2000" dirty="0"/>
          </a:p>
        </p:txBody>
      </p:sp>
    </p:spTree>
    <p:extLst>
      <p:ext uri="{BB962C8B-B14F-4D97-AF65-F5344CB8AC3E}">
        <p14:creationId xmlns:p14="http://schemas.microsoft.com/office/powerpoint/2010/main" val="844276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t>Introduction</a:t>
            </a:r>
            <a:r>
              <a:rPr lang="en-US" dirty="0" smtClean="0"/>
              <a:t/>
            </a:r>
            <a:br>
              <a:rPr lang="en-US" dirty="0" smtClean="0"/>
            </a:br>
            <a:endParaRPr lang="en-US" dirty="0"/>
          </a:p>
        </p:txBody>
      </p:sp>
      <p:sp>
        <p:nvSpPr>
          <p:cNvPr id="3" name="Content Placeholder 2"/>
          <p:cNvSpPr>
            <a:spLocks noGrp="1"/>
          </p:cNvSpPr>
          <p:nvPr>
            <p:ph idx="1"/>
          </p:nvPr>
        </p:nvSpPr>
        <p:spPr>
          <a:xfrm>
            <a:off x="1128095" y="1799981"/>
            <a:ext cx="8596668" cy="3880773"/>
          </a:xfrm>
        </p:spPr>
        <p:txBody>
          <a:bodyPr>
            <a:normAutofit/>
          </a:bodyPr>
          <a:lstStyle/>
          <a:p>
            <a:r>
              <a:rPr lang="en-US" sz="2000" dirty="0" smtClean="0"/>
              <a:t>The paper is important because is looks into the chronicity of schizophrenia. It analyzes the rationale for detecting chronic schizophrenia early for early appropriate interventions to be taken</a:t>
            </a:r>
          </a:p>
          <a:p>
            <a:r>
              <a:rPr lang="en-US" sz="2000" dirty="0" smtClean="0"/>
              <a:t>The paper is further important because it traces the development of interventions for preventing schizophrenia including; the use of atypical antipsychotics</a:t>
            </a:r>
          </a:p>
          <a:p>
            <a:r>
              <a:rPr lang="en-US" sz="2000" dirty="0" smtClean="0"/>
              <a:t>The paper also looks into how it is possible to identify people at high risk psychosis in the early stages of schizophrenia</a:t>
            </a:r>
          </a:p>
          <a:p>
            <a:r>
              <a:rPr lang="en-US" sz="2000" dirty="0" smtClean="0"/>
              <a:t>This identification is done with a high yet reasonable psychometric reliability, precision, and high predictive validity</a:t>
            </a:r>
            <a:endParaRPr lang="en-US" sz="2000" dirty="0"/>
          </a:p>
        </p:txBody>
      </p:sp>
    </p:spTree>
    <p:extLst>
      <p:ext uri="{BB962C8B-B14F-4D97-AF65-F5344CB8AC3E}">
        <p14:creationId xmlns:p14="http://schemas.microsoft.com/office/powerpoint/2010/main" val="129894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Introduction</a:t>
            </a:r>
            <a:endParaRPr lang="en-US" sz="6000" dirty="0"/>
          </a:p>
        </p:txBody>
      </p:sp>
      <p:sp>
        <p:nvSpPr>
          <p:cNvPr id="3" name="Content Placeholder 2"/>
          <p:cNvSpPr>
            <a:spLocks noGrp="1"/>
          </p:cNvSpPr>
          <p:nvPr>
            <p:ph idx="1"/>
          </p:nvPr>
        </p:nvSpPr>
        <p:spPr>
          <a:xfrm>
            <a:off x="677334" y="2160589"/>
            <a:ext cx="8596668" cy="4098543"/>
          </a:xfrm>
        </p:spPr>
        <p:txBody>
          <a:bodyPr>
            <a:noAutofit/>
          </a:bodyPr>
          <a:lstStyle/>
          <a:p>
            <a:r>
              <a:rPr lang="en-US" sz="2000" dirty="0" smtClean="0"/>
              <a:t>There are only  three randomized studies which have been conducted to assess the role of prodromal interventions in schizophrenic patients.</a:t>
            </a:r>
          </a:p>
          <a:p>
            <a:r>
              <a:rPr lang="en-US" sz="2000" dirty="0"/>
              <a:t>M</a:t>
            </a:r>
            <a:r>
              <a:rPr lang="en-US" sz="2000" dirty="0" smtClean="0"/>
              <a:t>cGorry et al carried out a randomized clinical trial on patients who meet the criteria for high risk prodromal symptoms of schizophrenia. He revealed that early interventions were both efficient and safe.</a:t>
            </a:r>
          </a:p>
          <a:p>
            <a:r>
              <a:rPr lang="en-US" sz="2000" dirty="0" smtClean="0"/>
              <a:t>The second study was conducted by Morrison et al who found out that using psychosocial treatment alone helped to both prevent and delay the start of schizophrenia</a:t>
            </a:r>
          </a:p>
          <a:p>
            <a:r>
              <a:rPr lang="en-US" sz="2000" dirty="0" smtClean="0"/>
              <a:t>The third study is the current one presented by the authors in this article which assesses the efficiency of olanzapine in managing schizophrenia.</a:t>
            </a:r>
            <a:endParaRPr lang="en-US" sz="2000" dirty="0"/>
          </a:p>
        </p:txBody>
      </p:sp>
    </p:spTree>
    <p:extLst>
      <p:ext uri="{BB962C8B-B14F-4D97-AF65-F5344CB8AC3E}">
        <p14:creationId xmlns:p14="http://schemas.microsoft.com/office/powerpoint/2010/main" val="3055688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Introduction</a:t>
            </a:r>
            <a:endParaRPr lang="en-US" sz="6000" dirty="0"/>
          </a:p>
        </p:txBody>
      </p:sp>
      <p:sp>
        <p:nvSpPr>
          <p:cNvPr id="3" name="Content Placeholder 2"/>
          <p:cNvSpPr>
            <a:spLocks noGrp="1"/>
          </p:cNvSpPr>
          <p:nvPr>
            <p:ph idx="1"/>
          </p:nvPr>
        </p:nvSpPr>
        <p:spPr/>
        <p:txBody>
          <a:bodyPr>
            <a:normAutofit/>
          </a:bodyPr>
          <a:lstStyle/>
          <a:p>
            <a:r>
              <a:rPr lang="en-US" sz="2000" dirty="0" smtClean="0"/>
              <a:t>In line with the studies that have already been done, this study  looks at the impact of olanzapine in the year when the double-blind treatment was conducted as well as the following year when no treatment was offered.</a:t>
            </a:r>
          </a:p>
          <a:p>
            <a:r>
              <a:rPr lang="en-US" sz="2000" dirty="0" smtClean="0"/>
              <a:t>The study analyzes three reports that were published before the current study was conducted to understand the study rationale and design, the procedures for recruitment based on appropriate characteristics of prodromal individuals</a:t>
            </a:r>
          </a:p>
          <a:p>
            <a:r>
              <a:rPr lang="en-US" sz="2000" dirty="0" smtClean="0"/>
              <a:t>The previous reports also helped in the assessment of the safety and efficiency of olanzapine as opposed to placebo during the first eight weeks of the period of double-blind</a:t>
            </a:r>
            <a:endParaRPr lang="en-US" sz="2000" dirty="0"/>
          </a:p>
        </p:txBody>
      </p:sp>
    </p:spTree>
    <p:extLst>
      <p:ext uri="{BB962C8B-B14F-4D97-AF65-F5344CB8AC3E}">
        <p14:creationId xmlns:p14="http://schemas.microsoft.com/office/powerpoint/2010/main" val="4194030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Introduction</a:t>
            </a:r>
            <a:endParaRPr lang="en-US" sz="6000" dirty="0"/>
          </a:p>
        </p:txBody>
      </p:sp>
      <p:sp>
        <p:nvSpPr>
          <p:cNvPr id="3" name="Content Placeholder 2"/>
          <p:cNvSpPr>
            <a:spLocks noGrp="1"/>
          </p:cNvSpPr>
          <p:nvPr>
            <p:ph idx="1"/>
          </p:nvPr>
        </p:nvSpPr>
        <p:spPr/>
        <p:txBody>
          <a:bodyPr>
            <a:normAutofit/>
          </a:bodyPr>
          <a:lstStyle/>
          <a:p>
            <a:r>
              <a:rPr lang="en-US" sz="2000" dirty="0" smtClean="0"/>
              <a:t>The study used a post-hoc analysis of the cox proportional hazards model to handle right-censored observations, accounting for the events’ timing and the evaluation of the primary efficacy measures.</a:t>
            </a:r>
          </a:p>
          <a:p>
            <a:r>
              <a:rPr lang="en-US" sz="2000" dirty="0" smtClean="0"/>
              <a:t>The score for prodromal positive symptoms  is also used to define both psychosis and the conversion to psychosis.</a:t>
            </a:r>
          </a:p>
          <a:p>
            <a:r>
              <a:rPr lang="en-US" sz="2000" dirty="0" smtClean="0"/>
              <a:t>The analysis of covariance is also used to evaluate the changes in the efficacy of the study variables continually during the study period.</a:t>
            </a:r>
          </a:p>
          <a:p>
            <a:r>
              <a:rPr lang="en-US" sz="2000" dirty="0" smtClean="0"/>
              <a:t>Fisher’s exact test is also used in the study to understand demographic features and treatment-emergent extrapyramidal symptoms of the persons in the study.</a:t>
            </a:r>
            <a:endParaRPr lang="en-US" sz="2000" dirty="0"/>
          </a:p>
        </p:txBody>
      </p:sp>
    </p:spTree>
    <p:extLst>
      <p:ext uri="{BB962C8B-B14F-4D97-AF65-F5344CB8AC3E}">
        <p14:creationId xmlns:p14="http://schemas.microsoft.com/office/powerpoint/2010/main" val="3688702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Data</a:t>
            </a:r>
            <a:endParaRPr lang="en-US" sz="6000" dirty="0"/>
          </a:p>
        </p:txBody>
      </p:sp>
      <p:sp>
        <p:nvSpPr>
          <p:cNvPr id="3" name="Content Placeholder 2"/>
          <p:cNvSpPr>
            <a:spLocks noGrp="1"/>
          </p:cNvSpPr>
          <p:nvPr>
            <p:ph idx="1"/>
          </p:nvPr>
        </p:nvSpPr>
        <p:spPr/>
        <p:txBody>
          <a:bodyPr>
            <a:normAutofit/>
          </a:bodyPr>
          <a:lstStyle/>
          <a:p>
            <a:r>
              <a:rPr lang="en-US" sz="2000" dirty="0" smtClean="0"/>
              <a:t>The rate of family history for people in the study with nonpsychotic depression, was higher in the placebo group.</a:t>
            </a:r>
          </a:p>
          <a:p>
            <a:r>
              <a:rPr lang="en-US" sz="2000" dirty="0" smtClean="0"/>
              <a:t>There was also no significance difference of compliance with the study drug between the two groups(placebo and Olanzapine groups of participants).</a:t>
            </a:r>
          </a:p>
          <a:p>
            <a:r>
              <a:rPr lang="en-US" sz="2000" dirty="0" smtClean="0"/>
              <a:t>The rate of conversion to psychosis was higher for the placebo group than for the olanzapine group as much as the difference was not significant</a:t>
            </a:r>
          </a:p>
          <a:p>
            <a:r>
              <a:rPr lang="en-US" sz="2000" dirty="0" smtClean="0"/>
              <a:t>The olanzapine group showed a significant improvement in the positive symptoms compared to the placebo group. The difference was almost significant</a:t>
            </a:r>
            <a:endParaRPr lang="en-US" sz="2000" dirty="0"/>
          </a:p>
        </p:txBody>
      </p:sp>
    </p:spTree>
    <p:extLst>
      <p:ext uri="{BB962C8B-B14F-4D97-AF65-F5344CB8AC3E}">
        <p14:creationId xmlns:p14="http://schemas.microsoft.com/office/powerpoint/2010/main" val="2499889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Data</a:t>
            </a:r>
            <a:endParaRPr lang="en-US" sz="6000" dirty="0"/>
          </a:p>
        </p:txBody>
      </p:sp>
      <p:sp>
        <p:nvSpPr>
          <p:cNvPr id="3" name="Content Placeholder 2"/>
          <p:cNvSpPr>
            <a:spLocks noGrp="1"/>
          </p:cNvSpPr>
          <p:nvPr>
            <p:ph idx="1"/>
          </p:nvPr>
        </p:nvSpPr>
        <p:spPr/>
        <p:txBody>
          <a:bodyPr>
            <a:normAutofit/>
          </a:bodyPr>
          <a:lstStyle/>
          <a:p>
            <a:r>
              <a:rPr lang="en-US" sz="2000" dirty="0" smtClean="0"/>
              <a:t>Olanzapine delays rather than prevents psychosis. 33.3% of the patients in the olanzapine group were affected by conversion and the symptoms were higher when the drug was stopped</a:t>
            </a:r>
          </a:p>
          <a:p>
            <a:r>
              <a:rPr lang="en-US" sz="2000" dirty="0" smtClean="0"/>
              <a:t>Olanzapine also reduces prodromal symptom severity. There were found significant differences in positive and prodromal symptoms between the placebo and the olanzapine groups</a:t>
            </a:r>
          </a:p>
          <a:p>
            <a:r>
              <a:rPr lang="en-US" sz="2000" dirty="0" smtClean="0"/>
              <a:t>There was no significant difference in the rates of treatment-emergent extrapyramidal symptoms between the placebo and olanzapine groups</a:t>
            </a:r>
            <a:endParaRPr lang="en-US" sz="2000" dirty="0"/>
          </a:p>
        </p:txBody>
      </p:sp>
    </p:spTree>
    <p:extLst>
      <p:ext uri="{BB962C8B-B14F-4D97-AF65-F5344CB8AC3E}">
        <p14:creationId xmlns:p14="http://schemas.microsoft.com/office/powerpoint/2010/main" val="2543147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Data</a:t>
            </a:r>
            <a:endParaRPr lang="en-US" sz="6000" dirty="0"/>
          </a:p>
        </p:txBody>
      </p:sp>
      <p:sp>
        <p:nvSpPr>
          <p:cNvPr id="3" name="Content Placeholder 2"/>
          <p:cNvSpPr>
            <a:spLocks noGrp="1"/>
          </p:cNvSpPr>
          <p:nvPr>
            <p:ph idx="1"/>
          </p:nvPr>
        </p:nvSpPr>
        <p:spPr/>
        <p:txBody>
          <a:bodyPr>
            <a:normAutofit/>
          </a:bodyPr>
          <a:lstStyle/>
          <a:p>
            <a:r>
              <a:rPr lang="en-US" sz="2000" dirty="0" smtClean="0"/>
              <a:t>The study does not clearly explain why the olanzapine patients  who experienced conversion to psychosis did so in the first four weeks of the treatment</a:t>
            </a:r>
          </a:p>
          <a:p>
            <a:r>
              <a:rPr lang="en-US" sz="2000" dirty="0" smtClean="0"/>
              <a:t>Since the olanzapine group involved the most symptomatic patients, it would have been very informative if the researchers explained what predisposed them to conversion to psychosis as compared to less symptomatic patients</a:t>
            </a:r>
          </a:p>
          <a:p>
            <a:r>
              <a:rPr lang="en-US" sz="2000" dirty="0" smtClean="0"/>
              <a:t>The researchers do not  give a generalized </a:t>
            </a:r>
            <a:r>
              <a:rPr lang="en-US" sz="2000" smtClean="0"/>
              <a:t>finding informed </a:t>
            </a:r>
            <a:r>
              <a:rPr lang="en-US" sz="2000" dirty="0" smtClean="0"/>
              <a:t>by the analysis of the post hoc analysis and the cox proportional hazard model making it difficult for the readers to interpret the findings.</a:t>
            </a:r>
            <a:endParaRPr lang="en-US" sz="2000" dirty="0"/>
          </a:p>
        </p:txBody>
      </p:sp>
    </p:spTree>
    <p:extLst>
      <p:ext uri="{BB962C8B-B14F-4D97-AF65-F5344CB8AC3E}">
        <p14:creationId xmlns:p14="http://schemas.microsoft.com/office/powerpoint/2010/main" val="2418562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Summary</a:t>
            </a:r>
            <a:endParaRPr lang="en-US" sz="6000" dirty="0"/>
          </a:p>
        </p:txBody>
      </p:sp>
      <p:sp>
        <p:nvSpPr>
          <p:cNvPr id="3" name="Content Placeholder 2"/>
          <p:cNvSpPr>
            <a:spLocks noGrp="1"/>
          </p:cNvSpPr>
          <p:nvPr>
            <p:ph idx="1"/>
          </p:nvPr>
        </p:nvSpPr>
        <p:spPr/>
        <p:txBody>
          <a:bodyPr>
            <a:noAutofit/>
          </a:bodyPr>
          <a:lstStyle/>
          <a:p>
            <a:r>
              <a:rPr lang="en-US" sz="2000" dirty="0" smtClean="0"/>
              <a:t>It is beneficial to identify the symptoms of psychosis while it is still on the onset stage</a:t>
            </a:r>
          </a:p>
          <a:p>
            <a:r>
              <a:rPr lang="en-US" sz="2000" dirty="0" smtClean="0"/>
              <a:t>It is very important to treat psychosis while it is still in its early stages </a:t>
            </a:r>
          </a:p>
          <a:p>
            <a:r>
              <a:rPr lang="en-US" sz="2000" dirty="0" smtClean="0"/>
              <a:t>Early identification and interventions help with the coming up of relevant recommendations regarding the use of antipsychotics to treat schizophrenia at its prodromal phase.</a:t>
            </a:r>
          </a:p>
          <a:p>
            <a:r>
              <a:rPr lang="en-US" sz="2000" dirty="0" smtClean="0"/>
              <a:t>Consistent with the first hypothesis,  olanzapine is efficient in delaying conversion to psychosis</a:t>
            </a:r>
          </a:p>
          <a:p>
            <a:r>
              <a:rPr lang="en-US" sz="2000" dirty="0" smtClean="0"/>
              <a:t> the results revealed olanzapine does reduce symptoms in persons with prodromal schizophrenic symptoms consistent with the second hypothesis</a:t>
            </a:r>
            <a:endParaRPr lang="en-US" sz="2000" dirty="0"/>
          </a:p>
        </p:txBody>
      </p:sp>
    </p:spTree>
    <p:extLst>
      <p:ext uri="{BB962C8B-B14F-4D97-AF65-F5344CB8AC3E}">
        <p14:creationId xmlns:p14="http://schemas.microsoft.com/office/powerpoint/2010/main" val="3002245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Summary</a:t>
            </a:r>
            <a:endParaRPr lang="en-US" sz="4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98158355"/>
              </p:ext>
            </p:extLst>
          </p:nvPr>
        </p:nvGraphicFramePr>
        <p:xfrm>
          <a:off x="677863" y="2160588"/>
          <a:ext cx="8596312" cy="1381760"/>
        </p:xfrm>
        <a:graphic>
          <a:graphicData uri="http://schemas.openxmlformats.org/drawingml/2006/table">
            <a:tbl>
              <a:tblPr firstRow="1" bandRow="1">
                <a:tableStyleId>{5C22544A-7EE6-4342-B048-85BDC9FD1C3A}</a:tableStyleId>
              </a:tblPr>
              <a:tblGrid>
                <a:gridCol w="8596312"/>
              </a:tblGrid>
              <a:tr h="370840">
                <a:tc>
                  <a:txBody>
                    <a:bodyPr/>
                    <a:lstStyle/>
                    <a:p>
                      <a:r>
                        <a:rPr lang="en-US" dirty="0" smtClean="0"/>
                        <a:t>Olanzapine is effective in; </a:t>
                      </a:r>
                      <a:endParaRPr lang="en-US"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a:t>
                      </a:r>
                      <a:r>
                        <a:rPr lang="en-US" dirty="0" smtClean="0"/>
                        <a:t>delaying conversion to psychosis and,</a:t>
                      </a:r>
                    </a:p>
                    <a:p>
                      <a:endParaRPr lang="en-US" dirty="0"/>
                    </a:p>
                  </a:txBody>
                  <a:tcPr/>
                </a:tc>
              </a:tr>
              <a:tr h="370840">
                <a:tc>
                  <a:txBody>
                    <a:bodyPr/>
                    <a:lstStyle/>
                    <a:p>
                      <a:r>
                        <a:rPr lang="en-US" dirty="0" smtClean="0"/>
                        <a:t>2. </a:t>
                      </a:r>
                      <a:r>
                        <a:rPr lang="en-US" dirty="0" smtClean="0"/>
                        <a:t>reducing symptoms in persons with prodromal schizophrenic symptoms </a:t>
                      </a:r>
                      <a:endParaRPr lang="en-US" dirty="0"/>
                    </a:p>
                  </a:txBody>
                  <a:tcPr/>
                </a:tc>
              </a:tr>
            </a:tbl>
          </a:graphicData>
        </a:graphic>
      </p:graphicFrame>
    </p:spTree>
    <p:extLst>
      <p:ext uri="{BB962C8B-B14F-4D97-AF65-F5344CB8AC3E}">
        <p14:creationId xmlns:p14="http://schemas.microsoft.com/office/powerpoint/2010/main" val="2395229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26524"/>
            <a:ext cx="8596668" cy="4765183"/>
          </a:xfrm>
        </p:spPr>
        <p:txBody>
          <a:bodyPr>
            <a:normAutofit/>
          </a:bodyPr>
          <a:lstStyle/>
          <a:p>
            <a:pPr algn="ctr"/>
            <a:r>
              <a:rPr lang="en-US" sz="8800" dirty="0" smtClean="0"/>
              <a:t>Thank you!!!!!!</a:t>
            </a:r>
            <a:br>
              <a:rPr lang="en-US" sz="8800" dirty="0" smtClean="0"/>
            </a:br>
            <a:r>
              <a:rPr lang="en-US" sz="8800" dirty="0" smtClean="0"/>
              <a:t>Any question??</a:t>
            </a:r>
            <a:endParaRPr lang="en-US" sz="8800" dirty="0"/>
          </a:p>
        </p:txBody>
      </p:sp>
    </p:spTree>
    <p:extLst>
      <p:ext uri="{BB962C8B-B14F-4D97-AF65-F5344CB8AC3E}">
        <p14:creationId xmlns:p14="http://schemas.microsoft.com/office/powerpoint/2010/main" val="2246332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343</TotalTime>
  <Words>963</Words>
  <Application>Microsoft Office PowerPoint</Application>
  <PresentationFormat>Widescreen</PresentationFormat>
  <Paragraphs>59</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                     Randomized, Double-blind Trial Of Olanzapine Versus Placebo In Patients Prodromal  Symptomatic For Psychosis  </vt:lpstr>
      <vt:lpstr>Introduction</vt:lpstr>
      <vt:lpstr>Introduction</vt:lpstr>
      <vt:lpstr>Introduction </vt:lpstr>
      <vt:lpstr>Introduction</vt:lpstr>
      <vt:lpstr>Introduction</vt:lpstr>
      <vt:lpstr>Introduction</vt:lpstr>
      <vt:lpstr>Data</vt:lpstr>
      <vt:lpstr>Data</vt:lpstr>
      <vt:lpstr>Data</vt:lpstr>
      <vt:lpstr>Summary</vt:lpstr>
      <vt:lpstr>Summary</vt:lpstr>
      <vt:lpstr>Thank you!!!!!! Any question??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article </dc:title>
  <dc:creator>Lucy Nanta</dc:creator>
  <cp:lastModifiedBy>Lucy Nanta</cp:lastModifiedBy>
  <cp:revision>31</cp:revision>
  <dcterms:created xsi:type="dcterms:W3CDTF">2020-05-10T10:31:46Z</dcterms:created>
  <dcterms:modified xsi:type="dcterms:W3CDTF">2020-05-10T16:15:28Z</dcterms:modified>
</cp:coreProperties>
</file>